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4" r:id="rId3"/>
    <p:sldId id="303" r:id="rId4"/>
    <p:sldId id="298" r:id="rId5"/>
    <p:sldId id="299" r:id="rId6"/>
    <p:sldId id="300" r:id="rId7"/>
    <p:sldId id="301" r:id="rId8"/>
    <p:sldId id="297" r:id="rId9"/>
    <p:sldId id="257" r:id="rId10"/>
    <p:sldId id="258" r:id="rId11"/>
    <p:sldId id="259" r:id="rId12"/>
    <p:sldId id="260" r:id="rId13"/>
    <p:sldId id="261" r:id="rId14"/>
    <p:sldId id="302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304" r:id="rId24"/>
    <p:sldId id="270" r:id="rId25"/>
    <p:sldId id="305" r:id="rId26"/>
    <p:sldId id="271" r:id="rId27"/>
    <p:sldId id="306" r:id="rId28"/>
    <p:sldId id="272" r:id="rId29"/>
    <p:sldId id="273" r:id="rId30"/>
    <p:sldId id="274" r:id="rId31"/>
    <p:sldId id="307" r:id="rId32"/>
    <p:sldId id="308" r:id="rId33"/>
    <p:sldId id="275" r:id="rId34"/>
    <p:sldId id="309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310" r:id="rId45"/>
    <p:sldId id="285" r:id="rId46"/>
    <p:sldId id="286" r:id="rId47"/>
    <p:sldId id="287" r:id="rId48"/>
    <p:sldId id="288" r:id="rId49"/>
    <p:sldId id="311" r:id="rId50"/>
    <p:sldId id="289" r:id="rId51"/>
    <p:sldId id="290" r:id="rId52"/>
    <p:sldId id="291" r:id="rId53"/>
    <p:sldId id="292" r:id="rId54"/>
    <p:sldId id="293" r:id="rId55"/>
    <p:sldId id="312" r:id="rId56"/>
    <p:sldId id="294" r:id="rId57"/>
    <p:sldId id="295" r:id="rId58"/>
    <p:sldId id="296" r:id="rId59"/>
    <p:sldId id="313" r:id="rId6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7635B5-13D4-4B08-8DE4-42ECB27C20C3}" type="datetimeFigureOut">
              <a:rPr lang="pl-PL" smtClean="0"/>
              <a:pPr/>
              <a:t>04.04.2024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1D506E-0272-4598-9C75-5B7A42FBC81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Zespół Aspergera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przypadku dziecka z Zespołem </a:t>
            </a:r>
            <a:r>
              <a:rPr lang="pl-PL" dirty="0"/>
              <a:t>A</a:t>
            </a:r>
            <a:r>
              <a:rPr lang="pl-PL" dirty="0" smtClean="0"/>
              <a:t>spergera nie występuje opóźnienie i upośledzenie ogólnego rozwoju funkcji języka oraz funkcji poznawczych . </a:t>
            </a:r>
          </a:p>
          <a:p>
            <a:r>
              <a:rPr lang="pl-PL" dirty="0" smtClean="0"/>
              <a:t>Iloraz inteligencji mieści się w granicach normy lub jest wyższy .</a:t>
            </a:r>
          </a:p>
          <a:p>
            <a:r>
              <a:rPr lang="pl-PL" dirty="0" smtClean="0"/>
              <a:t>Wiele dzieci z Zespołem Aspergera jest uczniami szkół ogólnodostępnych 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 smtClean="0"/>
              <a:t>Zaburzenie  diagnozowane jest najczęściej po 5 roku życia , lecz niekiedy miedzy 8 -12 rokiem </a:t>
            </a:r>
            <a:r>
              <a:rPr lang="pl-PL" sz="2800" dirty="0"/>
              <a:t>ż</a:t>
            </a:r>
            <a:r>
              <a:rPr lang="pl-PL" sz="2800" dirty="0" smtClean="0"/>
              <a:t>ycia .</a:t>
            </a:r>
          </a:p>
          <a:p>
            <a:pPr>
              <a:buNone/>
            </a:pPr>
            <a:r>
              <a:rPr lang="pl-PL" sz="2800" dirty="0" smtClean="0"/>
              <a:t>Zespół Aspergera   jest rozpoznawany później niż Autyzm. </a:t>
            </a:r>
          </a:p>
          <a:p>
            <a:pPr>
              <a:buNone/>
            </a:pPr>
            <a:r>
              <a:rPr lang="pl-PL" sz="2800" dirty="0" smtClean="0"/>
              <a:t>Dziecko z Zespołem Aspergera nie zawsze sprawia wrażenie ,,chorego”, jego zachowanie przez dłuższy czas nie budzi podejrzeń . Początkowe problemy w funkcjonowaniu społecznym  mogą być dyskretne , </a:t>
            </a:r>
            <a:br>
              <a:rPr lang="pl-PL" sz="2800" dirty="0" smtClean="0"/>
            </a:br>
            <a:r>
              <a:rPr lang="pl-PL" sz="2800" dirty="0" smtClean="0"/>
              <a:t>z czasem przybierają na sile .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/>
              <a:t>Zespół Aspergera to zaburzenie neurorozwojowe, </a:t>
            </a:r>
            <a:br>
              <a:rPr lang="pl-PL" sz="2800" dirty="0" smtClean="0"/>
            </a:br>
            <a:r>
              <a:rPr lang="pl-PL" sz="2800" dirty="0" smtClean="0"/>
              <a:t>a  to oznacza, że układ nerwowy osób , których to dotyczy , w niektórych obszarach   może funkcjonować inaczej niż pozostałych osób.</a:t>
            </a:r>
          </a:p>
          <a:p>
            <a:pPr>
              <a:buNone/>
            </a:pPr>
            <a:r>
              <a:rPr lang="pl-PL" sz="2800" dirty="0" smtClean="0"/>
              <a:t>Dlatego też u osób z Zespołem  Aspergera obserwuje się :</a:t>
            </a:r>
          </a:p>
          <a:p>
            <a:r>
              <a:rPr lang="pl-PL" sz="2800" dirty="0" smtClean="0"/>
              <a:t>inny sposób odbierania otoczenia </a:t>
            </a:r>
          </a:p>
          <a:p>
            <a:r>
              <a:rPr lang="pl-PL" sz="2800" dirty="0" smtClean="0"/>
              <a:t>inny sposób przetwarzania informacji </a:t>
            </a:r>
          </a:p>
          <a:p>
            <a:r>
              <a:rPr lang="pl-PL" sz="2800" dirty="0" smtClean="0"/>
              <a:t>reagowanie inne niż u rówieśników </a:t>
            </a:r>
          </a:p>
          <a:p>
            <a:pPr>
              <a:buNone/>
            </a:pPr>
            <a:endParaRPr lang="pl-PL" sz="28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800" dirty="0" smtClean="0"/>
              <a:t>H. </a:t>
            </a:r>
            <a:r>
              <a:rPr lang="pl-PL" sz="2800" dirty="0" err="1" smtClean="0"/>
              <a:t>Asperger</a:t>
            </a:r>
            <a:r>
              <a:rPr lang="pl-PL" sz="2800" dirty="0" smtClean="0"/>
              <a:t> wymienił takie elementy zespołu </a:t>
            </a:r>
            <a:r>
              <a:rPr lang="pl-PL" sz="2800" dirty="0" err="1" smtClean="0"/>
              <a:t>Aspegrera</a:t>
            </a:r>
            <a:r>
              <a:rPr lang="pl-PL" sz="2800" dirty="0" smtClean="0"/>
              <a:t> jak:</a:t>
            </a:r>
          </a:p>
          <a:p>
            <a:pPr>
              <a:buNone/>
            </a:pPr>
            <a:r>
              <a:rPr lang="pl-PL" sz="2800" dirty="0" smtClean="0"/>
              <a:t>-</a:t>
            </a:r>
            <a:r>
              <a:rPr lang="pl-PL" sz="2800" dirty="0"/>
              <a:t>z</a:t>
            </a:r>
            <a:r>
              <a:rPr lang="pl-PL" sz="2800" dirty="0" smtClean="0"/>
              <a:t>akłócenie integracji,</a:t>
            </a:r>
          </a:p>
          <a:p>
            <a:pPr>
              <a:buNone/>
            </a:pPr>
            <a:r>
              <a:rPr lang="pl-PL" sz="2800" dirty="0" smtClean="0"/>
              <a:t>-pedantyczny język oraz brak odwzajemnienia </a:t>
            </a:r>
            <a:br>
              <a:rPr lang="pl-PL" sz="2800" dirty="0" smtClean="0"/>
            </a:br>
            <a:r>
              <a:rPr lang="pl-PL" sz="2800" dirty="0" smtClean="0"/>
              <a:t>w kontakcie,</a:t>
            </a:r>
          </a:p>
          <a:p>
            <a:pPr>
              <a:buNone/>
            </a:pPr>
            <a:r>
              <a:rPr lang="pl-PL" sz="2800" dirty="0" smtClean="0"/>
              <a:t>-uboga   komunikacja niewerbalna,</a:t>
            </a:r>
          </a:p>
          <a:p>
            <a:pPr>
              <a:buNone/>
            </a:pPr>
            <a:r>
              <a:rPr lang="pl-PL" sz="2800" dirty="0" smtClean="0"/>
              <a:t>-stereotypowy schemat zachowań i zabaw,  </a:t>
            </a:r>
          </a:p>
          <a:p>
            <a:pPr>
              <a:buNone/>
            </a:pPr>
            <a:r>
              <a:rPr lang="pl-PL" sz="2800" dirty="0" smtClean="0"/>
              <a:t>-pojedyncze szczególne umiejętności  i zainteresowania</a:t>
            </a:r>
            <a:r>
              <a:rPr lang="pl-PL" dirty="0" smtClean="0"/>
              <a:t>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Zespołu Aspergera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-bogaty zasób słownictwa i bardzo dobre myślenie logiczne, </a:t>
            </a:r>
          </a:p>
          <a:p>
            <a:pPr>
              <a:buNone/>
            </a:pPr>
            <a:r>
              <a:rPr lang="pl-PL" dirty="0" smtClean="0"/>
              <a:t>-słaba koordynacja ruchów , niezdarność </a:t>
            </a:r>
          </a:p>
          <a:p>
            <a:pPr>
              <a:buNone/>
            </a:pPr>
            <a:r>
              <a:rPr lang="pl-PL" dirty="0" smtClean="0"/>
              <a:t>  (nie zawsze),</a:t>
            </a:r>
          </a:p>
          <a:p>
            <a:pPr>
              <a:buNone/>
            </a:pPr>
            <a:r>
              <a:rPr lang="pl-PL" dirty="0" smtClean="0"/>
              <a:t>-słaba kontrola własnego zachowania,</a:t>
            </a:r>
          </a:p>
          <a:p>
            <a:pPr>
              <a:buNone/>
            </a:pPr>
            <a:r>
              <a:rPr lang="pl-PL" dirty="0" smtClean="0"/>
              <a:t>-złe znoszenie porażki , panika w sytuacjach nowych , nieznanych,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H. Kantor opisuje dziecko z Zespołem Aspergera , jako często przywiązujące uwagę do szczegółów , których nikt nie  zauważa , bezpośrednio wyrażające swoje poglądy, które mogą być nawet obraźliwe lub niemiłe dla otoczenia , złoszczące się , gdy ktoś nie potrafi odczytać jego myśli.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      -sfera kontaktów społecznych</a:t>
            </a:r>
          </a:p>
          <a:p>
            <a:pPr>
              <a:buNone/>
            </a:pPr>
            <a:r>
              <a:rPr lang="pl-PL" dirty="0" smtClean="0"/>
              <a:t>           -komunikacja słowna i pozawerbalna</a:t>
            </a:r>
          </a:p>
          <a:p>
            <a:pPr>
              <a:buNone/>
            </a:pPr>
            <a:r>
              <a:rPr lang="pl-PL" dirty="0" smtClean="0"/>
              <a:t>           - sfera sensoryczna</a:t>
            </a:r>
          </a:p>
          <a:p>
            <a:pPr>
              <a:buNone/>
            </a:pPr>
            <a:r>
              <a:rPr lang="pl-PL" dirty="0" smtClean="0"/>
              <a:t>            -sfera ruchowa 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Każda osoba z Zespołem Aspergera jest inna , nie zdarza się ,by dwoje dzieci miało takie same objawy.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Objawy zespołu </a:t>
            </a:r>
            <a:r>
              <a:rPr lang="pl-PL" dirty="0"/>
              <a:t>A</a:t>
            </a:r>
            <a:r>
              <a:rPr lang="pl-PL" dirty="0" smtClean="0"/>
              <a:t>spergera obejmują takie obszary jak: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400" dirty="0" smtClean="0"/>
              <a:t>Trudności w nawiązywaniu i podtrzymywaniu  kontaktów to jeden z kluczowych trudności osób z Zespołem Aspergera </a:t>
            </a:r>
          </a:p>
          <a:p>
            <a:pPr>
              <a:buNone/>
            </a:pPr>
            <a:r>
              <a:rPr lang="pl-PL" sz="2400" dirty="0" smtClean="0"/>
              <a:t>-dziecko może unikać  nawiązywania kontaktów koleżeńskich  </a:t>
            </a:r>
            <a:br>
              <a:rPr lang="pl-PL" sz="2400" dirty="0" smtClean="0"/>
            </a:br>
            <a:r>
              <a:rPr lang="pl-PL" sz="2400" dirty="0" smtClean="0"/>
              <a:t>z innymi lub przeciwnie –dąży  do tego lecz przejawia to </a:t>
            </a:r>
            <a:br>
              <a:rPr lang="pl-PL" sz="2400" dirty="0" smtClean="0"/>
            </a:br>
            <a:r>
              <a:rPr lang="pl-PL" sz="2400" dirty="0" smtClean="0"/>
              <a:t>w sposób bardzo nieudolny ( często osoby z Zespołem Aspergera  nie potrafią nawiązać relacji w sposób adekwatny do obowiązujących norm społecznych ).</a:t>
            </a:r>
          </a:p>
          <a:p>
            <a:pPr>
              <a:buFontTx/>
              <a:buChar char="-"/>
            </a:pPr>
            <a:r>
              <a:rPr lang="pl-PL" sz="2400" dirty="0" smtClean="0"/>
              <a:t>brak znajomości norm społecznych ,</a:t>
            </a:r>
          </a:p>
          <a:p>
            <a:pPr>
              <a:buFontTx/>
              <a:buChar char="-"/>
            </a:pPr>
            <a:r>
              <a:rPr lang="pl-PL" sz="2400" dirty="0" smtClean="0"/>
              <a:t>trudności  w rozpoznawaniu gestów i  odczytywaniem mimiki,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Sfera społeczna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-trudności w dostosowaniu swojego zachowania do sytuacji oparciu o reakcję innych ,</a:t>
            </a:r>
          </a:p>
          <a:p>
            <a:pPr>
              <a:buNone/>
            </a:pPr>
            <a:r>
              <a:rPr lang="pl-PL" dirty="0" smtClean="0"/>
              <a:t>-trudności z  przyjmowaniem perspektywy innych osób (zaburzenia tzw. teorii umysłu), a wręcz   </a:t>
            </a:r>
            <a:br>
              <a:rPr lang="pl-PL" dirty="0" smtClean="0"/>
            </a:br>
            <a:r>
              <a:rPr lang="pl-PL" dirty="0" smtClean="0"/>
              <a:t>z rozumieniem, że inne osoby mogą mieć inną od nich perspektywę( uczeń zakłada,  że każdy czuje </a:t>
            </a:r>
            <a:br>
              <a:rPr lang="pl-PL" dirty="0" smtClean="0"/>
            </a:br>
            <a:r>
              <a:rPr lang="pl-PL" dirty="0" smtClean="0"/>
              <a:t>i myśli tak samo jak on np. nie rozumieją że innych nie śmieszy , to co ich rozśmieszyło , gdy ktoś płacze oni się śmieją),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nieprawidłowo interpretują mimikę ich twarzy i język ciała innych osób, </a:t>
            </a:r>
          </a:p>
          <a:p>
            <a:pPr>
              <a:buFontTx/>
              <a:buChar char="-"/>
            </a:pPr>
            <a:r>
              <a:rPr lang="pl-PL" dirty="0"/>
              <a:t>t</a:t>
            </a:r>
            <a:r>
              <a:rPr lang="pl-PL" dirty="0" smtClean="0"/>
              <a:t>rudności w pracy w grupie( uczniowi trudno czekać na swoją kolej , uparcie forsuje własny punkt widzenia),</a:t>
            </a:r>
          </a:p>
          <a:p>
            <a:pPr>
              <a:buFontTx/>
              <a:buChar char="-"/>
            </a:pPr>
            <a:r>
              <a:rPr lang="pl-PL" dirty="0"/>
              <a:t>t</a:t>
            </a:r>
            <a:r>
              <a:rPr lang="pl-PL" dirty="0" smtClean="0"/>
              <a:t>rudności z przeniesieniem tego ,czego  się nauczyli w danej sytuacji na inną,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ybuchy emocji nieadekwatne do zaistniałej sytuacji,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Charakteryzacja zespołu Aspergera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53730" y="1481138"/>
            <a:ext cx="683653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556792"/>
            <a:ext cx="7402016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Uczniowie  z Zespołem Aspergera, nie uczą się spontanicznie poprzez obserwację zasad obowiązujących w społeczeństwie, lecz muszą być ich nauczeni ! 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Uwaga !!!</a:t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Rozwój mowy jest prawidłowy ,a słownictwo dzieci często bardzo bogate, pełne naukowych sformułowań. Przy zaawansowanych umiejętnościach językowych często występują trudności w komunikacji społecznej, ponieważ osoby z zespołem Aspergera mają trudności z praktycznym zastosowaniem języka.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Komunikacja słowna i pozawerbalna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nieumiejętność rozpoczynania </a:t>
            </a:r>
            <a:br>
              <a:rPr lang="pl-PL" dirty="0" smtClean="0"/>
            </a:br>
            <a:r>
              <a:rPr lang="pl-PL" dirty="0" smtClean="0"/>
              <a:t>i podtrzymywania rozmowy , natrętne mówienie, wtrącanie komentarzy nie na temat (np. dziecko ciągle mówi o interesującej go rzeczy nie zważając na temat rozmowy, </a:t>
            </a:r>
          </a:p>
          <a:p>
            <a:r>
              <a:rPr lang="pl-PL" dirty="0" smtClean="0"/>
              <a:t>stereotypowo wraca do danego tematu nie patrząc, że nie interesuje to rozmówcy),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Trudności te mogą objawiać się poprzez: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nieumiejętność słuchania – częste przerywanie wypowiedzi innych osób lub powtarzanie tego co ktoś powiedział ,</a:t>
            </a:r>
          </a:p>
          <a:p>
            <a:r>
              <a:rPr lang="pl-PL" dirty="0" smtClean="0"/>
              <a:t>osobliwa charakterystyka głosu (np. mówi głosem ulubionego bohatera z filmu),używanie zbyt sformalizowanego słownictwa (określenia encyklopedyczne niezrozumiałe dla rozmówcy), wypowiedzi bogate,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poruszanie tematów, o których nie rozmawiają dzieci w danym wieku (np. przebieg porodu u zwierząt),</a:t>
            </a:r>
          </a:p>
          <a:p>
            <a:r>
              <a:rPr lang="pl-PL" dirty="0" smtClean="0"/>
              <a:t>niezachowanie dystansu podczas rozmowy, stawanie zbyt blisko drugiej osoby,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Obojętne spojrzenie, często bez nawiązywania kontaktu wzrokowego,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nadmierne wpatrywanie się w drugą osobę, lub też dotykanie drugiej osoby , naruszanie jej przestrzeni osobistej,</a:t>
            </a:r>
          </a:p>
          <a:p>
            <a:r>
              <a:rPr lang="pl-PL" dirty="0" smtClean="0"/>
              <a:t>brak adekwatnej oceny sytuacji społecznej (dzieci śmieją się z dowcipu, a uczeń </a:t>
            </a:r>
            <a:br>
              <a:rPr lang="pl-PL" dirty="0" smtClean="0"/>
            </a:br>
            <a:r>
              <a:rPr lang="pl-PL" dirty="0" smtClean="0"/>
              <a:t>z zespołem Aspergera myśli, że śmieją się </a:t>
            </a:r>
            <a:br>
              <a:rPr lang="pl-PL" dirty="0" smtClean="0"/>
            </a:br>
            <a:r>
              <a:rPr lang="pl-PL" dirty="0" smtClean="0"/>
              <a:t>z niego),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gdy powiesz „wyjdź na sekundę”, uczeń odbierze to dosłownie i po sekundzie wróci),nie rozumie żartów, ironii, sarkazmu – odbiera opowieści kolegów dosłownie,</a:t>
            </a:r>
          </a:p>
          <a:p>
            <a:r>
              <a:rPr lang="pl-PL" dirty="0" smtClean="0"/>
              <a:t>trudności w wyrażaniu potrzeb,</a:t>
            </a:r>
          </a:p>
          <a:p>
            <a:r>
              <a:rPr lang="pl-PL" dirty="0" smtClean="0"/>
              <a:t>złe znoszenie porażki i krytyki,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Dosłowne rozumienie wypowiedzi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panika w sytuacjach nowych i nieznanych, </a:t>
            </a:r>
          </a:p>
          <a:p>
            <a:r>
              <a:rPr lang="pl-PL" dirty="0" smtClean="0"/>
              <a:t>deficyt w zakresie niewerbalnych podstaw interakcji społecznych, takich jak: naśladownictwo, motywacja społeczna, odczytywanie lub przewidywanie intencji </a:t>
            </a:r>
            <a:br>
              <a:rPr lang="pl-PL" dirty="0" smtClean="0"/>
            </a:br>
            <a:r>
              <a:rPr lang="pl-PL" dirty="0" smtClean="0"/>
              <a:t>i przyczyn zachowań innych ludzi.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 dzieci z zespołem Aspergera występują trudności w sferze ruchowej. </a:t>
            </a:r>
            <a:br>
              <a:rPr lang="pl-PL" dirty="0" smtClean="0"/>
            </a:br>
            <a:r>
              <a:rPr lang="pl-PL" dirty="0" smtClean="0"/>
              <a:t>Są to najczęściej: zaburzenia równowagi, zaburzenia koordynacji, sztywność w poruszaniu się, zaburzenia rytmu i naśladowania, obniżona sprawność manualna, trudności w pisaniu trudności we współpracy podczas zabaw i gier ruchowych.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Sfera ruchowa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Wyżej wymienione trudności powodują u dzieci niechęć do pisania, uprawiania sportów i aktywności fizycznej, a także trudności w codziennych czynnościach samoobsługowych, takich jak: ubieranie się, ścielenie pościeli, estetyczne spożywanie posiłków (dzieci wykazują przy tym niezgrabność ruchową).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Uwaga !!!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Wydawnictwo MAC Edukacja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62780" y="1481138"/>
            <a:ext cx="721844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 dzieci z zespołem Aspergera zauważa się odmienne odbieranie bodźców. Może to wywoływać zachowania ukierunkowane na poszukiwanie (</a:t>
            </a:r>
            <a:r>
              <a:rPr lang="pl-PL" dirty="0" err="1" smtClean="0"/>
              <a:t>niedowrażliwość</a:t>
            </a:r>
            <a:r>
              <a:rPr lang="pl-PL" dirty="0" smtClean="0"/>
              <a:t>) lub unikanie bodźców (nadwrażliwość).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Sfera sensoryczna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Wśród </a:t>
            </a:r>
            <a:r>
              <a:rPr lang="pl-PL" dirty="0" err="1" smtClean="0"/>
              <a:t>sensoryzmów</a:t>
            </a:r>
            <a:r>
              <a:rPr lang="pl-PL" dirty="0" smtClean="0"/>
              <a:t>  wyróżnia się także </a:t>
            </a:r>
            <a:r>
              <a:rPr lang="pl-PL" b="1" dirty="0" smtClean="0"/>
              <a:t>biały szum - </a:t>
            </a:r>
            <a:r>
              <a:rPr lang="pl-PL" dirty="0" smtClean="0"/>
              <a:t>zaburzenie, w którym układ nerwowy osoby chorej sam wytwarza bodźce, niezależnie od czynników zewnętrznych.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Osoba dotknięta tym rodzajem dysfunkcji przejawia szczególnego rodzaju </a:t>
            </a:r>
            <a:r>
              <a:rPr lang="pl-PL" dirty="0" err="1" smtClean="0"/>
              <a:t>sensoryzmy</a:t>
            </a:r>
            <a:r>
              <a:rPr lang="pl-PL" dirty="0" smtClean="0"/>
              <a:t> - sprawia wrażenie oderwanej od rzeczywistości i całkowicie skoncentrowanej na nieistniejącym świecie.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zatykanie uszu, </a:t>
            </a:r>
          </a:p>
          <a:p>
            <a:r>
              <a:rPr lang="pl-PL" dirty="0" smtClean="0"/>
              <a:t>uciekanie od hałasów takich jak :szum uliczny, dzwonek szkolny, szczekanie psa, burza , deszcz i inne, uczeń rozprasza się słysząc dźwięki, na które inne osoby nie zwracają uwagi (tykanie zegara, dźwięki zza okna, </a:t>
            </a:r>
            <a:br>
              <a:rPr lang="pl-PL" dirty="0" smtClean="0"/>
            </a:br>
            <a:r>
              <a:rPr lang="pl-PL" dirty="0" smtClean="0"/>
              <a:t>z korytarza)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Słuch -nadwrażliwość przejawia się zachowaniami takimi jak: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uczeń może gwałtownie reagować na niektóre dźwięki, mogą występować nieprzewidywalne reakcje – np. nagły krzyk ucznia ,często na lekcji muzyki uczeń przeszkadza, nie chce uczestniczyć – przeszkadzają mu dźwięki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-szukanie bodźców słuchowych </a:t>
            </a:r>
          </a:p>
          <a:p>
            <a:pPr>
              <a:buNone/>
            </a:pPr>
            <a:r>
              <a:rPr lang="pl-PL" dirty="0" smtClean="0"/>
              <a:t>– trzaskanie drzwiami, </a:t>
            </a:r>
          </a:p>
          <a:p>
            <a:pPr>
              <a:buNone/>
            </a:pPr>
            <a:r>
              <a:rPr lang="pl-PL" dirty="0" smtClean="0"/>
              <a:t>-rzucanie przedmiotami, </a:t>
            </a:r>
          </a:p>
          <a:p>
            <a:pPr>
              <a:buNone/>
            </a:pPr>
            <a:r>
              <a:rPr lang="pl-PL" dirty="0" smtClean="0"/>
              <a:t>-przysłuchiwanie się sprzętom (pralka, odkurzacz),</a:t>
            </a:r>
          </a:p>
          <a:p>
            <a:pPr>
              <a:buNone/>
            </a:pPr>
            <a:r>
              <a:rPr lang="pl-PL" dirty="0" smtClean="0"/>
              <a:t>-stukanie przedmiotami,</a:t>
            </a:r>
          </a:p>
          <a:p>
            <a:pPr>
              <a:buFontTx/>
              <a:buChar char="-"/>
            </a:pPr>
            <a:r>
              <a:rPr lang="pl-PL" dirty="0" smtClean="0"/>
              <a:t>przykładanie do ucha przedmiotów wydających dźwięki, </a:t>
            </a:r>
          </a:p>
          <a:p>
            <a:pPr>
              <a:buFontTx/>
              <a:buChar char="-"/>
            </a:pPr>
            <a:r>
              <a:rPr lang="pl-PL" dirty="0" smtClean="0"/>
              <a:t>wsłuchiwanie się w hałas uliczny uczeń,</a:t>
            </a:r>
          </a:p>
          <a:p>
            <a:pPr>
              <a:buFontTx/>
              <a:buChar char="-"/>
            </a:pPr>
            <a:r>
              <a:rPr lang="pl-PL" dirty="0" smtClean="0"/>
              <a:t> może słyszeć wypowiedzi ,lecz nie odróżnia w nich słów (wszystkie słowa zlewają się w całość.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Niedowrażliwość przejawia się zachowaniami takimi jak: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Biały szum przejawia się zachowaniami takimi jak : wsłuchiwanie się w dźwięki płynące z własnego ciała (bicie serca, praca układu pokarmowego),uderzanie się rękoma w głowę lub uderzania głową  np. w ścianę, kołysanie głową.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- unikanie światła, słońca,</a:t>
            </a:r>
          </a:p>
          <a:p>
            <a:pPr>
              <a:buFontTx/>
              <a:buChar char="-"/>
            </a:pPr>
            <a:r>
              <a:rPr lang="pl-PL" dirty="0" smtClean="0"/>
              <a:t>tarcie oczu, mrużenie i zasłanianie oczu,</a:t>
            </a:r>
          </a:p>
          <a:p>
            <a:pPr>
              <a:buFontTx/>
              <a:buChar char="-"/>
            </a:pPr>
            <a:r>
              <a:rPr lang="pl-PL" dirty="0" smtClean="0"/>
              <a:t> niechęć do patrzenia w lustro,</a:t>
            </a:r>
          </a:p>
          <a:p>
            <a:pPr>
              <a:buFontTx/>
              <a:buChar char="-"/>
            </a:pPr>
            <a:r>
              <a:rPr lang="pl-PL" dirty="0" smtClean="0"/>
              <a:t>skrócony czas fiksacji wzroku.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Wzrok -nadwrażliwość wzrokowa manifestuje się przez: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- wpatrywanie się w źródło światła,</a:t>
            </a:r>
          </a:p>
          <a:p>
            <a:pPr>
              <a:buFontTx/>
              <a:buChar char="-"/>
            </a:pPr>
            <a:r>
              <a:rPr lang="pl-PL" dirty="0" smtClean="0"/>
              <a:t>wpatrywanie się w różne przedmioty,</a:t>
            </a:r>
          </a:p>
          <a:p>
            <a:pPr>
              <a:buFontTx/>
              <a:buChar char="-"/>
            </a:pPr>
            <a:r>
              <a:rPr lang="pl-PL" dirty="0" smtClean="0"/>
              <a:t>wpatrywanie się w błyszczące przedmioty lub przedmioty odbijające światło,</a:t>
            </a:r>
          </a:p>
          <a:p>
            <a:pPr>
              <a:buFontTx/>
              <a:buChar char="-"/>
            </a:pPr>
            <a:r>
              <a:rPr lang="pl-PL" dirty="0" smtClean="0"/>
              <a:t>niezauważanie zmian w otoczeniu,</a:t>
            </a:r>
          </a:p>
          <a:p>
            <a:pPr>
              <a:buFontTx/>
              <a:buChar char="-"/>
            </a:pPr>
            <a:r>
              <a:rPr lang="pl-PL" dirty="0" smtClean="0"/>
              <a:t> lęk przed ciemnymi pomieszczeniami,</a:t>
            </a:r>
          </a:p>
          <a:p>
            <a:pPr>
              <a:buFontTx/>
              <a:buChar char="-"/>
            </a:pPr>
            <a:r>
              <a:rPr lang="pl-PL" dirty="0" smtClean="0"/>
              <a:t> „skanowanie” otoczenia – skupianie się na wybranych szczegółach.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Niedowrażliwość wzrokowa przejawia się przez: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Biały szum:</a:t>
            </a:r>
          </a:p>
          <a:p>
            <a:pPr>
              <a:buFontTx/>
              <a:buChar char="-"/>
            </a:pPr>
            <a:r>
              <a:rPr lang="pl-PL" dirty="0" smtClean="0"/>
              <a:t>machanie przed oczami rękoma,</a:t>
            </a:r>
          </a:p>
          <a:p>
            <a:pPr>
              <a:buFontTx/>
              <a:buChar char="-"/>
            </a:pPr>
            <a:r>
              <a:rPr lang="pl-PL" dirty="0" smtClean="0"/>
              <a:t> dotykanie powiek,</a:t>
            </a:r>
          </a:p>
          <a:p>
            <a:pPr>
              <a:buFontTx/>
              <a:buChar char="-"/>
            </a:pPr>
            <a:r>
              <a:rPr lang="pl-PL" dirty="0" smtClean="0"/>
              <a:t>- nieobecny wzrok,</a:t>
            </a:r>
          </a:p>
          <a:p>
            <a:pPr>
              <a:buFontTx/>
              <a:buChar char="-"/>
            </a:pPr>
            <a:r>
              <a:rPr lang="pl-PL" dirty="0" smtClean="0"/>
              <a:t>- patrzenie nie na osobę ,a „przez osobę”</a:t>
            </a:r>
          </a:p>
          <a:p>
            <a:pPr>
              <a:buFontTx/>
              <a:buChar char="-"/>
            </a:pPr>
            <a:r>
              <a:rPr lang="pl-PL" dirty="0" smtClean="0"/>
              <a:t>- kołysanie się.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Wiele osób uważa, że Zespół Aspergera to po prostu "wyższa" forma autyzmu. Większość cech rzeczywiście na to wskazuje, ale nie możemy zapominać, że dziecko z Zespołem Aspergera ma inne trudności i boryka się z innymi wyzwaniami, niż dziecko z Autyzmem.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Nadwrażliwość węchowa manifestuje się poprzez:</a:t>
            </a:r>
          </a:p>
          <a:p>
            <a:pPr>
              <a:buNone/>
            </a:pPr>
            <a:r>
              <a:rPr lang="pl-PL" dirty="0" smtClean="0"/>
              <a:t> - odczuwanie zapachów niewyczuwalnych dla innych (np. zapach innych dzieci, zapach niewietrzonej sali),</a:t>
            </a:r>
            <a:br>
              <a:rPr lang="pl-PL" dirty="0" smtClean="0"/>
            </a:br>
            <a:r>
              <a:rPr lang="pl-PL" dirty="0" smtClean="0"/>
              <a:t> - opór przed jedzeniem (zapach potraw jest dla dziecka nie do zniesienia), </a:t>
            </a:r>
            <a:br>
              <a:rPr lang="pl-PL" dirty="0" smtClean="0"/>
            </a:br>
            <a:r>
              <a:rPr lang="pl-PL" dirty="0" smtClean="0"/>
              <a:t>- opór przed czynnościami fizjologicznymi </a:t>
            </a:r>
            <a:br>
              <a:rPr lang="pl-PL" dirty="0" smtClean="0"/>
            </a:br>
            <a:r>
              <a:rPr lang="pl-PL" dirty="0" smtClean="0"/>
              <a:t>( oddawanie moczu i stolca), </a:t>
            </a:r>
          </a:p>
          <a:p>
            <a:pPr>
              <a:buNone/>
            </a:pPr>
            <a:r>
              <a:rPr lang="pl-PL" dirty="0" smtClean="0"/>
              <a:t>   - częste zatykanie nosa.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Węch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-szukanie bodźców węchowych, </a:t>
            </a:r>
          </a:p>
          <a:p>
            <a:pPr>
              <a:buNone/>
            </a:pPr>
            <a:r>
              <a:rPr lang="pl-PL" dirty="0" smtClean="0"/>
              <a:t>- obwąchiwanie ludzi, </a:t>
            </a:r>
          </a:p>
          <a:p>
            <a:pPr>
              <a:buNone/>
            </a:pPr>
            <a:r>
              <a:rPr lang="pl-PL" dirty="0" smtClean="0"/>
              <a:t>- przedmiotów, fascynację zapachami,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Niedowrażliwość węchowa manifestuje się poprzez: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Biały szum</a:t>
            </a:r>
            <a:r>
              <a:rPr lang="pl-PL" dirty="0" smtClean="0"/>
              <a:t>: wkładanie przedmiotów do nosa , ciągłe wkładanie palca do nosa.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Dławienie się niektórymi potrawami, wybiórczość pokarmowa, odmawianie jedzenia.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Smak -nadwrażliwość przejawia się przez: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lizanie przez dziecko różnych przedmiotów </a:t>
            </a:r>
            <a:br>
              <a:rPr lang="pl-PL" dirty="0" smtClean="0"/>
            </a:br>
            <a:r>
              <a:rPr lang="pl-PL" dirty="0" smtClean="0"/>
              <a:t>i własnego ciała,- gryzienie, zjadanie różnych rzeczy także niejadalnych, ciągłe wkładanie przedmiotów, rąk do buzi , obgryzanie paznokci.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Smak- </a:t>
            </a:r>
            <a:r>
              <a:rPr lang="pl-PL" b="1" dirty="0" err="1" smtClean="0"/>
              <a:t>niedowrażliwość</a:t>
            </a:r>
            <a:r>
              <a:rPr lang="pl-PL" b="1" dirty="0" smtClean="0"/>
              <a:t> przejawia się przez: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Biały szum- </a:t>
            </a:r>
            <a:r>
              <a:rPr lang="pl-PL" dirty="0" smtClean="0"/>
              <a:t>zwracanie treści pokarmowych </a:t>
            </a:r>
            <a:br>
              <a:rPr lang="pl-PL" dirty="0" smtClean="0"/>
            </a:br>
            <a:r>
              <a:rPr lang="pl-PL" dirty="0" smtClean="0"/>
              <a:t>i ponowne ich zjadanie , ssanie warg i języka.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Nadwrażliwość dotykowa przejawia się przez:</a:t>
            </a:r>
          </a:p>
          <a:p>
            <a:r>
              <a:rPr lang="pl-PL" dirty="0" smtClean="0"/>
              <a:t>unikanie kontaktu fizycznego, </a:t>
            </a:r>
          </a:p>
          <a:p>
            <a:r>
              <a:rPr lang="pl-PL" dirty="0" smtClean="0"/>
              <a:t>niechęć do podawania dłoni na przywitanie,</a:t>
            </a:r>
          </a:p>
          <a:p>
            <a:r>
              <a:rPr lang="pl-PL" dirty="0" smtClean="0"/>
              <a:t> unikanie wszelkiego rodzaju dotyku,</a:t>
            </a:r>
          </a:p>
          <a:p>
            <a:r>
              <a:rPr lang="pl-PL" dirty="0" smtClean="0"/>
              <a:t> niechęć do niektórych ubrań poprzez fakturę materiału, wystające metki, szwy,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Dotyk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niechęć przed dopasowanymi ubraniami, </a:t>
            </a:r>
          </a:p>
          <a:p>
            <a:r>
              <a:rPr lang="pl-PL" dirty="0" smtClean="0"/>
              <a:t> lęk przed wodą, wiatrem </a:t>
            </a:r>
          </a:p>
          <a:p>
            <a:r>
              <a:rPr lang="pl-PL" dirty="0" smtClean="0"/>
              <a:t>lęk przed czesaniem włosów i obcinaniem paznokci (jakby te czynności sprawiały dziecku ból),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dziecko samo dostarcza sobie bodźców dotykowych </a:t>
            </a:r>
            <a:r>
              <a:rPr lang="pl-PL" dirty="0" err="1" smtClean="0"/>
              <a:t>poprzez:drapanie</a:t>
            </a:r>
            <a:r>
              <a:rPr lang="pl-PL" dirty="0" smtClean="0"/>
              <a:t> się, gryzienie,</a:t>
            </a:r>
          </a:p>
          <a:p>
            <a:pPr>
              <a:buNone/>
            </a:pPr>
            <a:r>
              <a:rPr lang="pl-PL" dirty="0" smtClean="0"/>
              <a:t> uderzanie się (wysoki próg bólu, co wiąże się z niewyczuwaniem zagrożenia),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>Niedowrażliwość dotykowa przejawia się przez: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wciskanie się w kąty, pomiędzy różne przedmioty, np. między materace na sali gimnastycznej,</a:t>
            </a:r>
          </a:p>
          <a:p>
            <a:r>
              <a:rPr lang="pl-PL" dirty="0" smtClean="0"/>
              <a:t>siadanie na rękach, człapanie nogami podczas chodzenia, chodzenie na palcach,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przykład: dziecko z Zespołem Aspergera zazwyczaj chce przebywać z dziećmi, w terapii trzeba więc kłaść nacisk na prawidłowe formy nawiązywania kontaktów społecznych. </a:t>
            </a:r>
            <a:br>
              <a:rPr lang="pl-PL" dirty="0" smtClean="0"/>
            </a:br>
            <a:r>
              <a:rPr lang="pl-PL" dirty="0" smtClean="0"/>
              <a:t>W Autyzmie natomiast najczęściej dziecko nie ma w ogóle potrzeby kontaktów, należy więc zacząć od wzbudzania potrzeby interakcji.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Biały szum: </a:t>
            </a:r>
            <a:r>
              <a:rPr lang="pl-PL" dirty="0" smtClean="0"/>
              <a:t>„gęsia skórka” bez przyczyny, zawroty głowy, potykanie się nagłe blednięcie,  nudności.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Osoby z zespołem Aspergera mają normalny lub ponadprzeciętny iloraz inteligencji. </a:t>
            </a:r>
            <a:br>
              <a:rPr lang="pl-PL" dirty="0" smtClean="0"/>
            </a:br>
            <a:r>
              <a:rPr lang="pl-PL" dirty="0" smtClean="0"/>
              <a:t>Wiele z tych osób ma bardzo rozległą wiedzę (szczególnie w wybranych dziedzinach).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Umiejętności szkolne ucznia z zespołem Aspergera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dobra pamięć mechaniczna (dotycząca faktów),</a:t>
            </a:r>
          </a:p>
          <a:p>
            <a:r>
              <a:rPr lang="pl-PL" dirty="0" smtClean="0"/>
              <a:t>dobry potencjał intelektualny,</a:t>
            </a:r>
          </a:p>
          <a:p>
            <a:r>
              <a:rPr lang="pl-PL" dirty="0" smtClean="0"/>
              <a:t>wysoki poziom wiedzy w dziedzinie szczególnie interesującej dziecko,</a:t>
            </a:r>
          </a:p>
          <a:p>
            <a:r>
              <a:rPr lang="pl-PL" dirty="0" smtClean="0"/>
              <a:t>zdolności do nauk ścisłych -lecz nieprawdą jest, że każde dziecko z zespołem Aspergera świetnie liczy ,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Mocne strony ucznia z zespołem Aspergera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Dziecko może ujawniać różne talenty, dziecko często podchodzi do zadań z zupełnie innego punktu widzenia niż reszta klasy.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Mimo wielu mocnych stron u ucznia z zespołem Aspergera zauważa się trudności w:</a:t>
            </a:r>
          </a:p>
          <a:p>
            <a:r>
              <a:rPr lang="pl-PL" dirty="0" smtClean="0"/>
              <a:t>czytaniu ze zrozumieniem – szczególnie jeżeli chodzi o treści abstrakcyjne, rozumieniu przenośni, przysłów (uczeń rozumie je dosłownie),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Trudności szkolne ucznia z zespołem Aspergera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trudności organizacyjne – w planowaniu samodzielnej pracy (myli kolejność wykonywania czynności), </a:t>
            </a:r>
          </a:p>
          <a:p>
            <a:r>
              <a:rPr lang="pl-PL" dirty="0" smtClean="0"/>
              <a:t>ma problemy z wieloetapowymi pracami, myli kolejność wykonywania czynności,</a:t>
            </a:r>
          </a:p>
          <a:p>
            <a:r>
              <a:rPr lang="pl-PL" dirty="0" smtClean="0"/>
              <a:t> zapomina o zapisaniu pracy domowej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trudności w utrzymaniu koncentracji uwagi na zadaniu (trudności w koncentrowaniu uwagi mogą być spowodowane obsesyjnym myśleniem dziecka na interesujący je temat, zbyt duża ilość bodźców w najbliższym otoczeniu dziecka),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niezdolność do wykonania złożonych zadań bez podpowiedzi,</a:t>
            </a:r>
          </a:p>
          <a:p>
            <a:r>
              <a:rPr lang="pl-PL" dirty="0" smtClean="0"/>
              <a:t>nadmierna koncentracja na szczegółach,</a:t>
            </a:r>
          </a:p>
          <a:p>
            <a:r>
              <a:rPr lang="pl-PL" dirty="0" smtClean="0"/>
              <a:t>trudności w łączeniu informacji w spójną całość,</a:t>
            </a:r>
          </a:p>
          <a:p>
            <a:r>
              <a:rPr lang="pl-PL" dirty="0" smtClean="0"/>
              <a:t>trudności we wnioskowaniu i ocenie sytuacji,</a:t>
            </a:r>
          </a:p>
          <a:p>
            <a:r>
              <a:rPr lang="pl-PL" dirty="0" smtClean="0"/>
              <a:t>sztywne przestrzeganie reguł,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 każdego dziecka z zaburzeniami ze spektrum autyzmu obraz objawów jest inny. 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Ze względu na mnogość objawów i różną postać choroby, każde dziecko z zespołem Aspergera jest inne.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Pamiętajmy !!!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</a:t>
            </a:r>
            <a:endParaRPr lang="pl-PL" dirty="0" smtClean="0"/>
          </a:p>
          <a:p>
            <a:pPr>
              <a:buNone/>
            </a:pPr>
            <a:endParaRPr lang="pl-PL"/>
          </a:p>
          <a:p>
            <a:pPr algn="r">
              <a:buNone/>
            </a:pPr>
            <a:r>
              <a:rPr lang="pl-PL" smtClean="0"/>
              <a:t>Elżbieta </a:t>
            </a:r>
            <a:r>
              <a:rPr lang="pl-PL" dirty="0" err="1" smtClean="0"/>
              <a:t>Fitrzyk</a:t>
            </a:r>
            <a:r>
              <a:rPr lang="pl-PL" dirty="0" smtClean="0"/>
              <a:t> pedagog specjalny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https://psychiatraplus.pl/wp-content/uploads/2022/08/Umiejetnosc-skutecznej-komunikacji-1600%C3%97900-px-1-696x39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1328"/>
            <a:ext cx="5760720" cy="248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terapii inne są także priorytety i zadania od których zaczynamy. Oczywiście oba zaburzenia należą do Całościowych </a:t>
            </a:r>
            <a:r>
              <a:rPr lang="pl-PL" dirty="0" err="1" smtClean="0"/>
              <a:t>Zaburzen</a:t>
            </a:r>
            <a:r>
              <a:rPr lang="pl-PL" dirty="0" smtClean="0"/>
              <a:t> Rozwoju, a obecnie łączą się w nową nazwę - Spektrum Autyzmu. Nie zapominajmy jednak podstawowych różnic.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Przedstawiona  grafikę  , która w uproszczony sposób różnicuje oba zaburzenia.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Brak dostępnego opisu zdjęcia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374441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Zespół Aspergera jest to całościowe  zaburzenie mieszczące się  w Spektrum Autyzmu. 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Część kryteriów diagnostycznych pokrywa się z autyzmem , jednak osoby z Zespołem Aspergera osiągają wyższy poziom kompetencji we wszystkich kluczowych sferach funkcjonowania.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Zaburzenie pierwszy raz opisał Hans </a:t>
            </a:r>
            <a:r>
              <a:rPr lang="pl-PL" sz="2400" dirty="0" err="1" smtClean="0"/>
              <a:t>Asperger</a:t>
            </a:r>
            <a:r>
              <a:rPr lang="pl-PL" sz="2400" dirty="0" smtClean="0"/>
              <a:t>   w 1944 roku .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Zespół Aspergera?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548</TotalTime>
  <Words>1688</Words>
  <Application>Microsoft Office PowerPoint</Application>
  <PresentationFormat>Pokaz na ekranie (4:3)</PresentationFormat>
  <Paragraphs>186</Paragraphs>
  <Slides>59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4" baseType="lpstr">
      <vt:lpstr>Lucida Sans Unicode</vt:lpstr>
      <vt:lpstr>Verdana</vt:lpstr>
      <vt:lpstr>Wingdings 2</vt:lpstr>
      <vt:lpstr>Wingdings 3</vt:lpstr>
      <vt:lpstr>Hol</vt:lpstr>
      <vt:lpstr>Zespół Aspergera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Czym jest Zespół Aspergera?</vt:lpstr>
      <vt:lpstr>Prezentacja programu PowerPoint</vt:lpstr>
      <vt:lpstr>Prezentacja programu PowerPoint</vt:lpstr>
      <vt:lpstr>Prezentacja programu PowerPoint</vt:lpstr>
      <vt:lpstr>Cechy Zespołu Aspergera </vt:lpstr>
      <vt:lpstr>Prezentacja programu PowerPoint</vt:lpstr>
      <vt:lpstr>Prezentacja programu PowerPoint</vt:lpstr>
      <vt:lpstr>Objawy zespołu Aspergera obejmują takie obszary jak:</vt:lpstr>
      <vt:lpstr>Sfera społeczna </vt:lpstr>
      <vt:lpstr>Prezentacja programu PowerPoint</vt:lpstr>
      <vt:lpstr>Prezentacja programu PowerPoint</vt:lpstr>
      <vt:lpstr>Uwaga !!! </vt:lpstr>
      <vt:lpstr>Komunikacja słowna i pozawerbalna </vt:lpstr>
      <vt:lpstr>Trudności te mogą objawiać się poprzez:</vt:lpstr>
      <vt:lpstr>Prezentacja programu PowerPoint</vt:lpstr>
      <vt:lpstr>Obojętne spojrzenie, często bez nawiązywania kontaktu wzrokowego,</vt:lpstr>
      <vt:lpstr>Prezentacja programu PowerPoint</vt:lpstr>
      <vt:lpstr>Dosłowne rozumienie wypowiedzi</vt:lpstr>
      <vt:lpstr>Prezentacja programu PowerPoint</vt:lpstr>
      <vt:lpstr>Sfera ruchowa</vt:lpstr>
      <vt:lpstr>Uwaga !!!</vt:lpstr>
      <vt:lpstr>Sfera sensoryczna</vt:lpstr>
      <vt:lpstr>Prezentacja programu PowerPoint</vt:lpstr>
      <vt:lpstr>Prezentacja programu PowerPoint</vt:lpstr>
      <vt:lpstr>Słuch -nadwrażliwość przejawia się zachowaniami takimi jak:</vt:lpstr>
      <vt:lpstr>Prezentacja programu PowerPoint</vt:lpstr>
      <vt:lpstr>Niedowrażliwość przejawia się zachowaniami takimi jak:</vt:lpstr>
      <vt:lpstr>Prezentacja programu PowerPoint</vt:lpstr>
      <vt:lpstr>Wzrok -nadwrażliwość wzrokowa manifestuje się przez:</vt:lpstr>
      <vt:lpstr>Niedowrażliwość wzrokowa przejawia się przez:</vt:lpstr>
      <vt:lpstr>Prezentacja programu PowerPoint</vt:lpstr>
      <vt:lpstr>Węch</vt:lpstr>
      <vt:lpstr>Niedowrażliwość węchowa manifestuje się poprzez:</vt:lpstr>
      <vt:lpstr>Prezentacja programu PowerPoint</vt:lpstr>
      <vt:lpstr>Smak -nadwrażliwość przejawia się przez:</vt:lpstr>
      <vt:lpstr>Smak- niedowrażliwość przejawia się przez: </vt:lpstr>
      <vt:lpstr>Prezentacja programu PowerPoint</vt:lpstr>
      <vt:lpstr>Dotyk</vt:lpstr>
      <vt:lpstr>Prezentacja programu PowerPoint</vt:lpstr>
      <vt:lpstr>Niedowrażliwość dotykowa przejawia się przez: </vt:lpstr>
      <vt:lpstr>Prezentacja programu PowerPoint</vt:lpstr>
      <vt:lpstr>Prezentacja programu PowerPoint</vt:lpstr>
      <vt:lpstr>Umiejętności szkolne ucznia z zespołem Aspergera</vt:lpstr>
      <vt:lpstr>Mocne strony ucznia z zespołem Aspergera</vt:lpstr>
      <vt:lpstr>Prezentacja programu PowerPoint</vt:lpstr>
      <vt:lpstr>Trudności szkolne ucznia z zespołem Aspergera</vt:lpstr>
      <vt:lpstr>Prezentacja programu PowerPoint</vt:lpstr>
      <vt:lpstr>Prezentacja programu PowerPoint</vt:lpstr>
      <vt:lpstr>Prezentacja programu PowerPoint</vt:lpstr>
      <vt:lpstr>Pamiętajmy !!!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Aspergera </dc:title>
  <dc:creator>PC</dc:creator>
  <cp:lastModifiedBy>admin</cp:lastModifiedBy>
  <cp:revision>64</cp:revision>
  <dcterms:created xsi:type="dcterms:W3CDTF">2024-03-24T10:13:53Z</dcterms:created>
  <dcterms:modified xsi:type="dcterms:W3CDTF">2024-04-04T11:01:11Z</dcterms:modified>
</cp:coreProperties>
</file>